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av" ContentType="audio/wav"/>
  <Override PartName="/ppt/presentation.xml" ContentType="application/vnd.openxmlformats-officedocument.presentationml.presentation.main+xml"/>
  <Override PartName="/ppt/slides/slide8.xml" ContentType="application/vnd.openxmlformats-officedocument.presentationml.slide+xml"/>
  <Override PartName="/ppt/slides/slide1.xml" ContentType="application/vnd.openxmlformats-officedocument.presentationml.slide+xml"/>
  <Override PartName="/ppt/slides/slide7.xml" ContentType="application/vnd.openxmlformats-officedocument.presentationml.slide+xml"/>
  <Override PartName="/ppt/slides/slide3.xml" ContentType="application/vnd.openxmlformats-officedocument.presentationml.slide+xml"/>
  <Override PartName="/ppt/slides/slide2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4.xml" ContentType="application/vnd.openxmlformats-officedocument.presentationml.slide+xml"/>
  <Override PartName="/ppt/slideMasters/slideMaster1.xml" ContentType="application/vnd.openxmlformats-officedocument.presentationml.slideMaster+xml"/>
  <Override PartName="/ppt/slideLayouts/slideLayout4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docProps/app.xml" ContentType="application/vnd.openxmlformats-officedocument.extended-properties+xml"/>
  <Override PartName="/docProps/core.xml" ContentType="application/vnd.openxmlformats-package.core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4660"/>
  </p:normalViewPr>
  <p:slideViewPr>
    <p:cSldViewPr>
      <p:cViewPr varScale="1">
        <p:scale>
          <a:sx n="75" d="100"/>
          <a:sy n="75" d="100"/>
        </p:scale>
        <p:origin x="-990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customXml" Target="../customXml/item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customXml" Target="../customXml/item2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customXml" Target="../customXml/item1.xml"/></Relationships>
</file>

<file path=ppt/media/image1.png>
</file>

<file path=ppt/media/image2.png>
</file>

<file path=ppt/media/image3.png>
</file>

<file path=ppt/media/image4.png>
</file>

<file path=ppt/media/media1.wav>
</file>

<file path=ppt/media/media2.wav>
</file>

<file path=ppt/media/media3.wav>
</file>

<file path=ppt/media/media4.wav>
</file>

<file path=ppt/media/media5.wav>
</file>

<file path=ppt/media/media6.wav>
</file>

<file path=ppt/media/media7.wav>
</file>

<file path=ppt/media/media8.wa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4/25/2021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4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wav"/><Relationship Id="rId1" Type="http://schemas.microsoft.com/office/2007/relationships/media" Target="../media/media2.wav"/><Relationship Id="rId5" Type="http://schemas.openxmlformats.org/officeDocument/2006/relationships/image" Target="../media/image1.png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wav"/><Relationship Id="rId1" Type="http://schemas.microsoft.com/office/2007/relationships/media" Target="../media/media3.wav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wav"/><Relationship Id="rId1" Type="http://schemas.microsoft.com/office/2007/relationships/media" Target="../media/media4.wav"/><Relationship Id="rId5" Type="http://schemas.openxmlformats.org/officeDocument/2006/relationships/image" Target="../media/image1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wav"/><Relationship Id="rId1" Type="http://schemas.microsoft.com/office/2007/relationships/media" Target="../media/media5.wav"/><Relationship Id="rId5" Type="http://schemas.openxmlformats.org/officeDocument/2006/relationships/image" Target="../media/image1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wav"/><Relationship Id="rId1" Type="http://schemas.microsoft.com/office/2007/relationships/media" Target="../media/media6.wav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wav"/><Relationship Id="rId1" Type="http://schemas.microsoft.com/office/2007/relationships/media" Target="../media/media7.wav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wav"/><Relationship Id="rId1" Type="http://schemas.microsoft.com/office/2007/relationships/media" Target="../media/media8.wav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b="1" dirty="0"/>
              <a:t>Application of Line Drawing to the Pentium Chip </a:t>
            </a:r>
            <a:r>
              <a:rPr lang="en-US" b="1" dirty="0" smtClean="0"/>
              <a:t>Case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295400"/>
            <a:ext cx="9144000" cy="55626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In 1994–95, it was discovered and widely reported that the latest version of the </a:t>
            </a:r>
            <a:r>
              <a:rPr lang="en-US" dirty="0" smtClean="0"/>
              <a:t>Intel Pentium </a:t>
            </a:r>
            <a:r>
              <a:rPr lang="en-US" dirty="0"/>
              <a:t>chip had </a:t>
            </a:r>
            <a:r>
              <a:rPr lang="en-US" dirty="0" smtClean="0"/>
              <a:t>flaws</a:t>
            </a:r>
            <a:r>
              <a:rPr lang="en-US" dirty="0"/>
              <a:t>. At </a:t>
            </a:r>
            <a:r>
              <a:rPr lang="en-US" dirty="0" smtClean="0"/>
              <a:t>first</a:t>
            </a:r>
            <a:r>
              <a:rPr lang="en-US" dirty="0"/>
              <a:t>, Intel sought to hide this information, but </a:t>
            </a:r>
            <a:r>
              <a:rPr lang="en-US" dirty="0" smtClean="0"/>
              <a:t>later came </a:t>
            </a:r>
            <a:r>
              <a:rPr lang="en-US" dirty="0"/>
              <a:t>around to a policy of offering consumers chips in which the f aw had </a:t>
            </a:r>
            <a:r>
              <a:rPr lang="en-US" dirty="0" smtClean="0"/>
              <a:t>been corrected.</a:t>
            </a:r>
          </a:p>
          <a:p>
            <a:r>
              <a:rPr lang="en-US" b="1" dirty="0"/>
              <a:t>1.</a:t>
            </a:r>
            <a:r>
              <a:rPr lang="en-US" dirty="0"/>
              <a:t>There is a </a:t>
            </a:r>
            <a:r>
              <a:rPr lang="en-US" dirty="0" smtClean="0"/>
              <a:t>flaw </a:t>
            </a:r>
            <a:r>
              <a:rPr lang="en-US" dirty="0"/>
              <a:t>in the chip, but it truly is undetectable and won’t affect any customer’s </a:t>
            </a:r>
            <a:r>
              <a:rPr lang="en-US" dirty="0" smtClean="0"/>
              <a:t>applications.</a:t>
            </a:r>
          </a:p>
          <a:p>
            <a:r>
              <a:rPr lang="en-US" b="1" dirty="0" smtClean="0"/>
              <a:t>2.</a:t>
            </a:r>
            <a:r>
              <a:rPr lang="en-US" dirty="0" smtClean="0"/>
              <a:t>There </a:t>
            </a:r>
            <a:r>
              <a:rPr lang="en-US" dirty="0"/>
              <a:t>are </a:t>
            </a:r>
            <a:r>
              <a:rPr lang="en-US" dirty="0" smtClean="0"/>
              <a:t>flaws </a:t>
            </a:r>
            <a:r>
              <a:rPr lang="en-US" dirty="0"/>
              <a:t>in the chip, the customer is informed of them, but no help </a:t>
            </a:r>
            <a:r>
              <a:rPr lang="en-US" dirty="0" smtClean="0"/>
              <a:t>is offered.</a:t>
            </a:r>
          </a:p>
          <a:p>
            <a:r>
              <a:rPr lang="en-US" b="1" dirty="0" smtClean="0"/>
              <a:t>3.</a:t>
            </a:r>
            <a:r>
              <a:rPr lang="en-US" dirty="0" smtClean="0"/>
              <a:t>A </a:t>
            </a:r>
            <a:r>
              <a:rPr lang="en-US" dirty="0"/>
              <a:t>warning label says that the chip should not be used for certain </a:t>
            </a:r>
            <a:r>
              <a:rPr lang="en-US" dirty="0" smtClean="0"/>
              <a:t>applications.</a:t>
            </a:r>
          </a:p>
          <a:p>
            <a:r>
              <a:rPr lang="en-US" b="1" dirty="0" smtClean="0"/>
              <a:t>4.</a:t>
            </a:r>
            <a:r>
              <a:rPr lang="en-US" dirty="0" smtClean="0"/>
              <a:t>Recall </a:t>
            </a:r>
            <a:r>
              <a:rPr lang="en-US" dirty="0"/>
              <a:t>notices are sent out, and all </a:t>
            </a:r>
            <a:r>
              <a:rPr lang="en-US" dirty="0" smtClean="0"/>
              <a:t>flawed </a:t>
            </a:r>
            <a:r>
              <a:rPr lang="en-US" dirty="0"/>
              <a:t>chips are </a:t>
            </a:r>
            <a:r>
              <a:rPr lang="en-US" dirty="0" smtClean="0"/>
              <a:t>replaced.</a:t>
            </a:r>
          </a:p>
          <a:p>
            <a:r>
              <a:rPr lang="en-US" b="1" dirty="0" smtClean="0"/>
              <a:t>5.</a:t>
            </a:r>
            <a:r>
              <a:rPr lang="en-US" dirty="0" smtClean="0"/>
              <a:t>Replacement </a:t>
            </a:r>
            <a:r>
              <a:rPr lang="en-US" dirty="0"/>
              <a:t>chips are offered only if the customer notices the problem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5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058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94296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47077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 fontScale="92500"/>
          </a:bodyPr>
          <a:lstStyle/>
          <a:p>
            <a:r>
              <a:rPr lang="en-US" dirty="0"/>
              <a:t>Where does our situation—there is a </a:t>
            </a:r>
            <a:r>
              <a:rPr lang="en-US" dirty="0" smtClean="0"/>
              <a:t>flaw</a:t>
            </a:r>
            <a:r>
              <a:rPr lang="en-US" dirty="0"/>
              <a:t>, customers aren’t informed, and </a:t>
            </a:r>
            <a:r>
              <a:rPr lang="en-US" dirty="0" smtClean="0"/>
              <a:t>the magnitude </a:t>
            </a:r>
            <a:r>
              <a:rPr lang="en-US" dirty="0"/>
              <a:t>of the problem is </a:t>
            </a:r>
            <a:r>
              <a:rPr lang="en-US" dirty="0" smtClean="0"/>
              <a:t>minimized—fit </a:t>
            </a:r>
            <a:r>
              <a:rPr lang="en-US" dirty="0"/>
              <a:t>on this line? One possible analysis is</a:t>
            </a:r>
            <a:br>
              <a:rPr lang="en-US" dirty="0"/>
            </a:br>
            <a:r>
              <a:rPr lang="en-US" dirty="0"/>
              <a:t>the following</a:t>
            </a:r>
            <a:r>
              <a:rPr lang="en-US" dirty="0" smtClean="0"/>
              <a:t>:</a:t>
            </a:r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According </a:t>
            </a:r>
            <a:r>
              <a:rPr lang="en-US" dirty="0"/>
              <a:t>to this line-drawing analysis, the approach taken by Intel in this </a:t>
            </a:r>
            <a:r>
              <a:rPr lang="en-US" dirty="0" smtClean="0"/>
              <a:t>case wasn’t </a:t>
            </a:r>
            <a:r>
              <a:rPr lang="en-US" dirty="0"/>
              <a:t>the best ethical </a:t>
            </a:r>
            <a:r>
              <a:rPr lang="en-US" dirty="0" smtClean="0"/>
              <a:t>choice</a:t>
            </a: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4191" t="32898" r="27177" b="46214"/>
          <a:stretch/>
        </p:blipFill>
        <p:spPr bwMode="auto">
          <a:xfrm>
            <a:off x="1143000" y="2285999"/>
            <a:ext cx="5791200" cy="239011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5344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41703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880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b="1" dirty="0"/>
              <a:t>FLOW </a:t>
            </a:r>
            <a:r>
              <a:rPr lang="en-US" b="1" dirty="0" smtClean="0"/>
              <a:t>CHARTING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1371600"/>
            <a:ext cx="9144000" cy="5334000"/>
          </a:xfrm>
        </p:spPr>
        <p:txBody>
          <a:bodyPr>
            <a:noAutofit/>
          </a:bodyPr>
          <a:lstStyle/>
          <a:p>
            <a:r>
              <a:rPr lang="en-US" sz="2300" dirty="0" smtClean="0"/>
              <a:t>In </a:t>
            </a:r>
            <a:r>
              <a:rPr lang="en-US" sz="2300" dirty="0"/>
              <a:t>engineering ethics, </a:t>
            </a:r>
            <a:r>
              <a:rPr lang="en-US" sz="2300" dirty="0" smtClean="0"/>
              <a:t>flow </a:t>
            </a:r>
            <a:r>
              <a:rPr lang="en-US" sz="2300" dirty="0"/>
              <a:t>charting will be helpful for analyzing a variety of cases, </a:t>
            </a:r>
            <a:r>
              <a:rPr lang="en-US" sz="2300" dirty="0" smtClean="0"/>
              <a:t>especially those </a:t>
            </a:r>
            <a:r>
              <a:rPr lang="en-US" sz="2300" dirty="0"/>
              <a:t>in which there is a sequence of events to be considered or a series of consequences that </a:t>
            </a:r>
            <a:r>
              <a:rPr lang="en-US" sz="2300" dirty="0" smtClean="0"/>
              <a:t>flows </a:t>
            </a:r>
            <a:r>
              <a:rPr lang="en-US" sz="2300" dirty="0"/>
              <a:t>from each decision</a:t>
            </a:r>
            <a:r>
              <a:rPr lang="en-US" sz="2300" dirty="0" smtClean="0"/>
              <a:t>.</a:t>
            </a:r>
          </a:p>
          <a:p>
            <a:r>
              <a:rPr lang="en-US" sz="2300" dirty="0"/>
              <a:t>As with the line-drawing technique described in the previous section, there </a:t>
            </a:r>
            <a:r>
              <a:rPr lang="en-US" sz="2300" dirty="0" smtClean="0"/>
              <a:t>is </a:t>
            </a:r>
            <a:r>
              <a:rPr lang="en-US" sz="2300" b="1" dirty="0" smtClean="0"/>
              <a:t>no </a:t>
            </a:r>
            <a:r>
              <a:rPr lang="en-US" sz="2300" b="1" dirty="0"/>
              <a:t>unique </a:t>
            </a:r>
            <a:r>
              <a:rPr lang="en-US" sz="2300" b="1" dirty="0" smtClean="0"/>
              <a:t>flow</a:t>
            </a:r>
            <a:r>
              <a:rPr lang="en-US" sz="2300" dirty="0" smtClean="0"/>
              <a:t> </a:t>
            </a:r>
            <a:r>
              <a:rPr lang="en-US" sz="2300" dirty="0"/>
              <a:t>chart that is applicable to a given problem</a:t>
            </a:r>
            <a:r>
              <a:rPr lang="en-US" sz="2300" dirty="0" smtClean="0"/>
              <a:t>.</a:t>
            </a:r>
          </a:p>
          <a:p>
            <a:r>
              <a:rPr lang="en-US" sz="2300" dirty="0"/>
              <a:t>In fact, different </a:t>
            </a:r>
            <a:r>
              <a:rPr lang="en-US" sz="2300" dirty="0" smtClean="0"/>
              <a:t>flow</a:t>
            </a:r>
            <a:r>
              <a:rPr lang="en-US" sz="2300" dirty="0"/>
              <a:t> </a:t>
            </a:r>
            <a:r>
              <a:rPr lang="en-US" sz="2300" dirty="0" smtClean="0"/>
              <a:t>charts </a:t>
            </a:r>
            <a:r>
              <a:rPr lang="en-US" sz="2300" dirty="0"/>
              <a:t>can be used to emphasize different aspects of the same problem. As with </a:t>
            </a:r>
            <a:r>
              <a:rPr lang="en-US" sz="2300" dirty="0" smtClean="0"/>
              <a:t>line drawing</a:t>
            </a:r>
            <a:r>
              <a:rPr lang="en-US" sz="2300" dirty="0"/>
              <a:t>, it will be essential to be as objective as possible and to approach </a:t>
            </a:r>
            <a:r>
              <a:rPr lang="en-US" sz="2300" dirty="0" smtClean="0"/>
              <a:t>flow </a:t>
            </a:r>
            <a:r>
              <a:rPr lang="en-US" sz="2300" dirty="0"/>
              <a:t>charting honestly. Otherwise, it will be possible to draw any </a:t>
            </a:r>
            <a:r>
              <a:rPr lang="en-US" sz="2300" dirty="0" smtClean="0"/>
              <a:t>conclusion </a:t>
            </a:r>
            <a:r>
              <a:rPr lang="en-US" sz="2300" dirty="0"/>
              <a:t>you want, </a:t>
            </a:r>
            <a:r>
              <a:rPr lang="en-US" sz="2300" b="1" dirty="0" smtClean="0"/>
              <a:t>even one </a:t>
            </a:r>
            <a:r>
              <a:rPr lang="en-US" sz="2300" b="1" dirty="0"/>
              <a:t>that is clearly wrong</a:t>
            </a:r>
            <a:r>
              <a:rPr lang="en-US" sz="2300" dirty="0" smtClean="0"/>
              <a:t>.</a:t>
            </a:r>
          </a:p>
          <a:p>
            <a:r>
              <a:rPr lang="en-US" sz="2300" dirty="0"/>
              <a:t>We can illustrate this technique by applying a simple </a:t>
            </a:r>
            <a:r>
              <a:rPr lang="en-US" sz="2300" dirty="0" smtClean="0"/>
              <a:t>flow </a:t>
            </a:r>
            <a:r>
              <a:rPr lang="en-US" sz="2300" dirty="0"/>
              <a:t>chart to a </a:t>
            </a:r>
            <a:r>
              <a:rPr lang="en-US" sz="2300" dirty="0" smtClean="0"/>
              <a:t>disaster that </a:t>
            </a:r>
            <a:r>
              <a:rPr lang="en-US" sz="2300" dirty="0"/>
              <a:t>happened at </a:t>
            </a:r>
            <a:r>
              <a:rPr lang="en-US" sz="2300" b="1" dirty="0"/>
              <a:t>Union Carbide’s plant in Bhopal</a:t>
            </a:r>
            <a:r>
              <a:rPr lang="en-US" sz="2300" dirty="0"/>
              <a:t>, India, where MIC, a toxic substance, was mixed with water, creating toxic fumes</a:t>
            </a:r>
            <a:r>
              <a:rPr lang="en-US" sz="2300" dirty="0" smtClean="0"/>
              <a:t>.</a:t>
            </a:r>
            <a:endParaRPr lang="en-US" sz="2300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344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30774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679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5095" t="19167" r="31831" b="12291"/>
          <a:stretch/>
        </p:blipFill>
        <p:spPr bwMode="auto">
          <a:xfrm>
            <a:off x="2664541" y="304800"/>
            <a:ext cx="3923953" cy="655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152400" y="1273076"/>
            <a:ext cx="2667000" cy="230832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Application of a simple</a:t>
            </a:r>
            <a:br>
              <a:rPr lang="en-US" dirty="0"/>
            </a:br>
            <a:r>
              <a:rPr lang="en-US" dirty="0" smtClean="0"/>
              <a:t>flow </a:t>
            </a:r>
            <a:r>
              <a:rPr lang="en-US" dirty="0"/>
              <a:t>chart to the Bhopal</a:t>
            </a:r>
            <a:br>
              <a:rPr lang="en-US" dirty="0"/>
            </a:br>
            <a:r>
              <a:rPr lang="en-US" dirty="0"/>
              <a:t>case, emphasizing</a:t>
            </a:r>
            <a:br>
              <a:rPr lang="en-US" dirty="0"/>
            </a:br>
            <a:r>
              <a:rPr lang="en-US" dirty="0"/>
              <a:t>potential decisions made</a:t>
            </a:r>
            <a:br>
              <a:rPr lang="en-US" dirty="0"/>
            </a:br>
            <a:r>
              <a:rPr lang="en-US" dirty="0"/>
              <a:t>during consideration of</a:t>
            </a:r>
            <a:br>
              <a:rPr lang="en-US" dirty="0"/>
            </a:br>
            <a:r>
              <a:rPr lang="en-US" dirty="0"/>
              <a:t>locating a plant in India</a:t>
            </a:r>
            <a:br>
              <a:rPr lang="en-US" dirty="0"/>
            </a:br>
            <a:r>
              <a:rPr lang="en-US" dirty="0"/>
              <a:t/>
            </a:r>
            <a:br>
              <a:rPr lang="en-US" dirty="0"/>
            </a:br>
            <a:endParaRPr lang="en-US" dirty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820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17487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61269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8820" t="40000" r="24100" b="32292"/>
          <a:stretch/>
        </p:blipFill>
        <p:spPr bwMode="auto">
          <a:xfrm>
            <a:off x="383458" y="1371600"/>
            <a:ext cx="8524734" cy="3581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Rectangle 3"/>
          <p:cNvSpPr/>
          <p:nvPr/>
        </p:nvSpPr>
        <p:spPr>
          <a:xfrm>
            <a:off x="4645825" y="0"/>
            <a:ext cx="4038600" cy="1754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/>
              <a:t>An alternative f ow chart</a:t>
            </a:r>
            <a:br>
              <a:rPr lang="en-US" dirty="0"/>
            </a:br>
            <a:r>
              <a:rPr lang="en-US" dirty="0"/>
              <a:t>for the Bhopal case,</a:t>
            </a:r>
            <a:br>
              <a:rPr lang="en-US" dirty="0"/>
            </a:br>
            <a:r>
              <a:rPr lang="en-US" dirty="0"/>
              <a:t>emphasizing decisions</a:t>
            </a:r>
            <a:br>
              <a:rPr lang="en-US" dirty="0"/>
            </a:br>
            <a:r>
              <a:rPr lang="en-US" dirty="0"/>
              <a:t>made when considering</a:t>
            </a:r>
            <a:br>
              <a:rPr lang="en-US" dirty="0"/>
            </a:br>
            <a:r>
              <a:rPr lang="en-US" dirty="0"/>
              <a:t>deactivating the </a:t>
            </a:r>
            <a:r>
              <a:rPr lang="en-US" dirty="0" smtClean="0"/>
              <a:t>flare </a:t>
            </a:r>
            <a:r>
              <a:rPr lang="en-US" dirty="0"/>
              <a:t>tower</a:t>
            </a:r>
            <a:br>
              <a:rPr lang="en-US" dirty="0"/>
            </a:br>
            <a:r>
              <a:rPr lang="en-US" dirty="0"/>
              <a:t>for maintenance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8379625" y="38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498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796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0" y="0"/>
            <a:ext cx="8229600" cy="1143000"/>
          </a:xfrm>
        </p:spPr>
        <p:txBody>
          <a:bodyPr>
            <a:normAutofit/>
          </a:bodyPr>
          <a:lstStyle/>
          <a:p>
            <a:r>
              <a:rPr lang="en-US" b="1" dirty="0"/>
              <a:t>CONFLICT </a:t>
            </a:r>
            <a:r>
              <a:rPr lang="en-US" b="1" dirty="0" smtClean="0"/>
              <a:t>PROBLEMS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838200"/>
            <a:ext cx="9144000" cy="6019800"/>
          </a:xfrm>
        </p:spPr>
        <p:txBody>
          <a:bodyPr>
            <a:normAutofit fontScale="85000" lnSpcReduction="20000"/>
          </a:bodyPr>
          <a:lstStyle/>
          <a:p>
            <a:r>
              <a:rPr lang="en-US" dirty="0"/>
              <a:t>An area of ethical problem solving that we will frequently encounter in this </a:t>
            </a:r>
            <a:r>
              <a:rPr lang="en-US" dirty="0" smtClean="0"/>
              <a:t>book relates </a:t>
            </a:r>
            <a:r>
              <a:rPr lang="en-US" dirty="0"/>
              <a:t>to problems that present us with a choice between two </a:t>
            </a:r>
            <a:r>
              <a:rPr lang="en-US" dirty="0" smtClean="0"/>
              <a:t>conf</a:t>
            </a:r>
            <a:r>
              <a:rPr lang="en-US" dirty="0"/>
              <a:t>l</a:t>
            </a:r>
            <a:r>
              <a:rPr lang="en-US" dirty="0" smtClean="0"/>
              <a:t>icting moral values</a:t>
            </a:r>
            <a:r>
              <a:rPr lang="en-US" dirty="0"/>
              <a:t>, </a:t>
            </a:r>
            <a:r>
              <a:rPr lang="en-US" b="1" dirty="0"/>
              <a:t>each of which seems to be correct.</a:t>
            </a:r>
            <a:r>
              <a:rPr lang="en-US" dirty="0"/>
              <a:t> How do we make the correct choice </a:t>
            </a:r>
            <a:r>
              <a:rPr lang="en-US" dirty="0" smtClean="0"/>
              <a:t>in this </a:t>
            </a:r>
            <a:r>
              <a:rPr lang="en-US" dirty="0"/>
              <a:t>situation</a:t>
            </a:r>
            <a:r>
              <a:rPr lang="en-US" dirty="0" smtClean="0"/>
              <a:t>?</a:t>
            </a:r>
          </a:p>
          <a:p>
            <a:r>
              <a:rPr lang="en-US" dirty="0" smtClean="0"/>
              <a:t>Conf</a:t>
            </a:r>
            <a:r>
              <a:rPr lang="en-US" dirty="0"/>
              <a:t>l</a:t>
            </a:r>
            <a:r>
              <a:rPr lang="en-US" dirty="0" smtClean="0"/>
              <a:t>ict </a:t>
            </a:r>
            <a:r>
              <a:rPr lang="en-US" dirty="0"/>
              <a:t>problems can be solved in three </a:t>
            </a:r>
            <a:r>
              <a:rPr lang="en-US" dirty="0" smtClean="0"/>
              <a:t>ways</a:t>
            </a:r>
          </a:p>
          <a:p>
            <a:r>
              <a:rPr lang="en-US" dirty="0" smtClean="0"/>
              <a:t>Often</a:t>
            </a:r>
            <a:r>
              <a:rPr lang="en-US" dirty="0"/>
              <a:t>, </a:t>
            </a:r>
            <a:r>
              <a:rPr lang="en-US" b="1" dirty="0"/>
              <a:t>there are </a:t>
            </a:r>
            <a:r>
              <a:rPr lang="en-US" b="1" dirty="0" smtClean="0"/>
              <a:t>conf</a:t>
            </a:r>
            <a:r>
              <a:rPr lang="en-US" b="1" dirty="0"/>
              <a:t>l</a:t>
            </a:r>
            <a:r>
              <a:rPr lang="en-US" b="1" dirty="0" smtClean="0"/>
              <a:t>icting </a:t>
            </a:r>
            <a:r>
              <a:rPr lang="en-US" b="1" dirty="0"/>
              <a:t>moral choices, but one is obviously more </a:t>
            </a:r>
            <a:r>
              <a:rPr lang="en-US" b="1" dirty="0" smtClean="0"/>
              <a:t>signif</a:t>
            </a:r>
            <a:r>
              <a:rPr lang="en-US" b="1" dirty="0"/>
              <a:t>i</a:t>
            </a:r>
            <a:r>
              <a:rPr lang="en-US" b="1" dirty="0" smtClean="0"/>
              <a:t>cant </a:t>
            </a:r>
            <a:r>
              <a:rPr lang="en-US" b="1" dirty="0"/>
              <a:t>than the other.</a:t>
            </a:r>
            <a:r>
              <a:rPr lang="en-US" dirty="0"/>
              <a:t> For example, protecting the health and safety of the public </a:t>
            </a:r>
            <a:r>
              <a:rPr lang="en-US" dirty="0" smtClean="0"/>
              <a:t>is more </a:t>
            </a:r>
            <a:r>
              <a:rPr lang="en-US" dirty="0"/>
              <a:t>important than your duty to your employer. In this type of case, the </a:t>
            </a:r>
            <a:r>
              <a:rPr lang="en-US" dirty="0" smtClean="0"/>
              <a:t>resolution of </a:t>
            </a:r>
            <a:r>
              <a:rPr lang="en-US" dirty="0"/>
              <a:t>the </a:t>
            </a:r>
            <a:r>
              <a:rPr lang="en-US" dirty="0" smtClean="0"/>
              <a:t>conf</a:t>
            </a:r>
            <a:r>
              <a:rPr lang="en-US" dirty="0"/>
              <a:t>l</a:t>
            </a:r>
            <a:r>
              <a:rPr lang="en-US" dirty="0" smtClean="0"/>
              <a:t>ict </a:t>
            </a:r>
            <a:r>
              <a:rPr lang="en-US" dirty="0"/>
              <a:t>involves an easy choice</a:t>
            </a:r>
            <a:r>
              <a:rPr lang="en-US" dirty="0" smtClean="0"/>
              <a:t>.</a:t>
            </a:r>
          </a:p>
          <a:p>
            <a:r>
              <a:rPr lang="en-US" dirty="0"/>
              <a:t>A second solution is sometimes called the “creative middle way</a:t>
            </a:r>
            <a:r>
              <a:rPr lang="en-US" dirty="0" smtClean="0"/>
              <a:t>”. </a:t>
            </a:r>
            <a:r>
              <a:rPr lang="en-US" dirty="0"/>
              <a:t>This solution is an attempt at some kind of </a:t>
            </a:r>
            <a:r>
              <a:rPr lang="en-US" dirty="0" smtClean="0"/>
              <a:t>a compromise </a:t>
            </a:r>
            <a:r>
              <a:rPr lang="en-US" dirty="0"/>
              <a:t>that will work for everyone. The emphasis here should be on the word “creative,” because it takes a great deal of creativity to </a:t>
            </a:r>
            <a:r>
              <a:rPr lang="en-US" dirty="0" smtClean="0"/>
              <a:t>find </a:t>
            </a:r>
            <a:r>
              <a:rPr lang="en-US" dirty="0"/>
              <a:t>a middle ground that </a:t>
            </a:r>
            <a:r>
              <a:rPr lang="en-US" dirty="0" smtClean="0"/>
              <a:t>is acceptable </a:t>
            </a:r>
            <a:r>
              <a:rPr lang="en-US" dirty="0"/>
              <a:t>to everyone and a great deal of diplomacy to sell it to everyone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4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2296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187995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3669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 fontScale="85000" lnSpcReduction="10000"/>
          </a:bodyPr>
          <a:lstStyle/>
          <a:p>
            <a:r>
              <a:rPr lang="en-US" dirty="0"/>
              <a:t>An example </a:t>
            </a:r>
            <a:r>
              <a:rPr lang="en-US" dirty="0" smtClean="0"/>
              <a:t>of a </a:t>
            </a:r>
            <a:r>
              <a:rPr lang="en-US" dirty="0"/>
              <a:t>creative middle ground would be that rather than </a:t>
            </a:r>
            <a:r>
              <a:rPr lang="en-US" b="1" dirty="0"/>
              <a:t>dumping a toxic waste into </a:t>
            </a:r>
            <a:r>
              <a:rPr lang="en-US" b="1" dirty="0" smtClean="0"/>
              <a:t>a local </a:t>
            </a:r>
            <a:r>
              <a:rPr lang="en-US" b="1" dirty="0"/>
              <a:t>lake</a:t>
            </a:r>
            <a:r>
              <a:rPr lang="en-US" dirty="0"/>
              <a:t>, one </a:t>
            </a:r>
            <a:r>
              <a:rPr lang="en-US" dirty="0" smtClean="0"/>
              <a:t>finds </a:t>
            </a:r>
            <a:r>
              <a:rPr lang="en-US" dirty="0"/>
              <a:t>ways to redesign the </a:t>
            </a:r>
            <a:r>
              <a:rPr lang="en-US" dirty="0" smtClean="0"/>
              <a:t>production process </a:t>
            </a:r>
            <a:r>
              <a:rPr lang="en-US" dirty="0"/>
              <a:t>to minimize </a:t>
            </a:r>
            <a:r>
              <a:rPr lang="en-US" dirty="0" smtClean="0"/>
              <a:t>the amount </a:t>
            </a:r>
            <a:r>
              <a:rPr lang="en-US" dirty="0"/>
              <a:t>of waste products produced, </a:t>
            </a:r>
            <a:r>
              <a:rPr lang="en-US" dirty="0" smtClean="0"/>
              <a:t>finds </a:t>
            </a:r>
            <a:r>
              <a:rPr lang="en-US" dirty="0"/>
              <a:t>ways to pretreat the waste to </a:t>
            </a:r>
            <a:r>
              <a:rPr lang="en-US" dirty="0" smtClean="0"/>
              <a:t>minimize the </a:t>
            </a:r>
            <a:r>
              <a:rPr lang="en-US" dirty="0"/>
              <a:t>toxicity, or offers to pay for and install </a:t>
            </a:r>
            <a:r>
              <a:rPr lang="en-US" dirty="0" smtClean="0"/>
              <a:t>the equipment </a:t>
            </a:r>
            <a:r>
              <a:rPr lang="en-US" dirty="0"/>
              <a:t>at the municipal </a:t>
            </a:r>
            <a:r>
              <a:rPr lang="en-US" dirty="0" smtClean="0"/>
              <a:t>water system </a:t>
            </a:r>
            <a:r>
              <a:rPr lang="en-US" dirty="0"/>
              <a:t>necessary to treat the water to remove this chemical before it is sent to</a:t>
            </a:r>
            <a:br>
              <a:rPr lang="en-US" dirty="0"/>
            </a:br>
            <a:r>
              <a:rPr lang="en-US" dirty="0"/>
              <a:t>homes. Obviously, </a:t>
            </a:r>
            <a:r>
              <a:rPr lang="en-US" b="1" dirty="0"/>
              <a:t>no one will be completely </a:t>
            </a:r>
            <a:r>
              <a:rPr lang="en-US" b="1" dirty="0" smtClean="0"/>
              <a:t>satisf</a:t>
            </a:r>
            <a:r>
              <a:rPr lang="en-US" b="1" dirty="0"/>
              <a:t>i</a:t>
            </a:r>
            <a:r>
              <a:rPr lang="en-US" b="1" dirty="0" smtClean="0"/>
              <a:t>ed </a:t>
            </a:r>
            <a:r>
              <a:rPr lang="en-US" b="1" dirty="0"/>
              <a:t>with these alternatives,</a:t>
            </a:r>
            <a:r>
              <a:rPr lang="en-US" dirty="0"/>
              <a:t> </a:t>
            </a:r>
            <a:r>
              <a:rPr lang="en-US" dirty="0" smtClean="0"/>
              <a:t>since redesigns </a:t>
            </a:r>
            <a:r>
              <a:rPr lang="en-US" dirty="0"/>
              <a:t>and pretreatment cost money and take time. Some people will not </a:t>
            </a:r>
            <a:r>
              <a:rPr lang="en-US" dirty="0" smtClean="0"/>
              <a:t>be satisf</a:t>
            </a:r>
            <a:r>
              <a:rPr lang="en-US" dirty="0"/>
              <a:t>i</a:t>
            </a:r>
            <a:r>
              <a:rPr lang="en-US" dirty="0" smtClean="0"/>
              <a:t>ed </a:t>
            </a:r>
            <a:r>
              <a:rPr lang="en-US" dirty="0"/>
              <a:t>with even a minimized dumping of </a:t>
            </a:r>
            <a:r>
              <a:rPr lang="en-US" dirty="0" smtClean="0"/>
              <a:t>toxics.</a:t>
            </a:r>
          </a:p>
          <a:p>
            <a:r>
              <a:rPr lang="en-US" dirty="0"/>
              <a:t>Finally, when there is </a:t>
            </a:r>
            <a:r>
              <a:rPr lang="en-US" b="1" dirty="0"/>
              <a:t>no easy choice</a:t>
            </a:r>
            <a:r>
              <a:rPr lang="en-US" dirty="0"/>
              <a:t> and attempts to </a:t>
            </a:r>
            <a:r>
              <a:rPr lang="en-US" dirty="0" smtClean="0"/>
              <a:t>find </a:t>
            </a:r>
            <a:r>
              <a:rPr lang="en-US" dirty="0"/>
              <a:t>a middle </a:t>
            </a:r>
            <a:r>
              <a:rPr lang="en-US" dirty="0" smtClean="0"/>
              <a:t>ground are </a:t>
            </a:r>
            <a:r>
              <a:rPr lang="en-US" dirty="0"/>
              <a:t>not successful, all that is left is to make the hard choice. Sometimes, you </a:t>
            </a:r>
            <a:r>
              <a:rPr lang="en-US" dirty="0" smtClean="0"/>
              <a:t>have to </a:t>
            </a:r>
            <a:r>
              <a:rPr lang="en-US" dirty="0"/>
              <a:t>bite the bullet and make the best choice possible with the information available</a:t>
            </a:r>
            <a:br>
              <a:rPr lang="en-US" dirty="0"/>
            </a:br>
            <a:r>
              <a:rPr lang="en-US" dirty="0"/>
              <a:t>at the time. Frequently, you must rely on </a:t>
            </a:r>
            <a:r>
              <a:rPr lang="en-US" b="1" dirty="0"/>
              <a:t>“gut feelings”</a:t>
            </a:r>
            <a:r>
              <a:rPr lang="en-US" dirty="0"/>
              <a:t> for which path is the correct one</a:t>
            </a:r>
            <a:r>
              <a:rPr lang="en-US" dirty="0" smtClean="0"/>
              <a:t>.</a:t>
            </a:r>
            <a:endParaRPr lang="en-US" dirty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305800" y="381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8054487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1154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0" y="0"/>
            <a:ext cx="9144000" cy="6858000"/>
          </a:xfrm>
        </p:spPr>
        <p:txBody>
          <a:bodyPr>
            <a:normAutofit fontScale="62500" lnSpcReduction="20000"/>
          </a:bodyPr>
          <a:lstStyle/>
          <a:p>
            <a:r>
              <a:rPr lang="en-US" b="1" i="1" dirty="0" smtClean="0"/>
              <a:t>Challenger</a:t>
            </a:r>
            <a:r>
              <a:rPr lang="en-US" dirty="0"/>
              <a:t> </a:t>
            </a:r>
            <a:r>
              <a:rPr lang="en-US" dirty="0" smtClean="0"/>
              <a:t>explosion</a:t>
            </a:r>
            <a:r>
              <a:rPr lang="en-US" dirty="0"/>
              <a:t>, focusing on the dilemma faced by the engineering manager, </a:t>
            </a:r>
            <a:r>
              <a:rPr lang="en-US" dirty="0" smtClean="0"/>
              <a:t>Bob.</a:t>
            </a:r>
          </a:p>
          <a:p>
            <a:r>
              <a:rPr lang="en-US" b="1" dirty="0"/>
              <a:t>The </a:t>
            </a:r>
            <a:r>
              <a:rPr lang="en-US" b="1" dirty="0" smtClean="0"/>
              <a:t>conf</a:t>
            </a:r>
            <a:r>
              <a:rPr lang="en-US" b="1" dirty="0"/>
              <a:t>l</a:t>
            </a:r>
            <a:r>
              <a:rPr lang="en-US" b="1" dirty="0" smtClean="0"/>
              <a:t>ict </a:t>
            </a:r>
            <a:r>
              <a:rPr lang="en-US" b="1" dirty="0"/>
              <a:t>was clear</a:t>
            </a:r>
            <a:r>
              <a:rPr lang="en-US" dirty="0"/>
              <a:t>: There was an unknown probability that the shuttle </a:t>
            </a:r>
            <a:r>
              <a:rPr lang="en-US" dirty="0" smtClean="0"/>
              <a:t>would explode</a:t>
            </a:r>
            <a:r>
              <a:rPr lang="en-US" dirty="0"/>
              <a:t>, perhaps killing all </a:t>
            </a:r>
            <a:r>
              <a:rPr lang="en-US" dirty="0" smtClean="0"/>
              <a:t>aboard.</a:t>
            </a:r>
          </a:p>
          <a:p>
            <a:r>
              <a:rPr lang="en-US" b="1" dirty="0"/>
              <a:t>On the other hand</a:t>
            </a:r>
            <a:r>
              <a:rPr lang="en-US" dirty="0"/>
              <a:t>, </a:t>
            </a:r>
            <a:r>
              <a:rPr lang="en-US" dirty="0" smtClean="0"/>
              <a:t>Bob </a:t>
            </a:r>
            <a:r>
              <a:rPr lang="en-US" dirty="0"/>
              <a:t>had a </a:t>
            </a:r>
            <a:r>
              <a:rPr lang="en-US" dirty="0" smtClean="0"/>
              <a:t>responsibility to </a:t>
            </a:r>
            <a:r>
              <a:rPr lang="en-US" dirty="0"/>
              <a:t>his company and the people who worked for him. There were consequences </a:t>
            </a:r>
            <a:r>
              <a:rPr lang="en-US" dirty="0" smtClean="0"/>
              <a:t>of postponing </a:t>
            </a:r>
            <a:r>
              <a:rPr lang="en-US" dirty="0"/>
              <a:t>the launch, potentially leading to the loss of future contracts </a:t>
            </a:r>
            <a:r>
              <a:rPr lang="en-US" dirty="0" smtClean="0"/>
              <a:t>from NASA.</a:t>
            </a:r>
          </a:p>
          <a:p>
            <a:r>
              <a:rPr lang="en-US" dirty="0"/>
              <a:t>The risk to </a:t>
            </a:r>
            <a:r>
              <a:rPr lang="en-US" dirty="0" smtClean="0"/>
              <a:t>the lives </a:t>
            </a:r>
            <a:r>
              <a:rPr lang="en-US" dirty="0"/>
              <a:t>of the </a:t>
            </a:r>
            <a:r>
              <a:rPr lang="en-US" b="1" dirty="0" smtClean="0"/>
              <a:t>astronauts is too great</a:t>
            </a:r>
            <a:r>
              <a:rPr lang="en-US" dirty="0" smtClean="0"/>
              <a:t> </a:t>
            </a:r>
            <a:r>
              <a:rPr lang="en-US" dirty="0"/>
              <a:t>and far outweighs any other considerations</a:t>
            </a:r>
            <a:r>
              <a:rPr lang="en-US" dirty="0" smtClean="0"/>
              <a:t>. </a:t>
            </a:r>
            <a:r>
              <a:rPr lang="en-US" dirty="0"/>
              <a:t>It </a:t>
            </a:r>
            <a:r>
              <a:rPr lang="en-US" dirty="0" smtClean="0"/>
              <a:t>is impossible </a:t>
            </a:r>
            <a:r>
              <a:rPr lang="en-US" dirty="0"/>
              <a:t>to balance jobs against lives</a:t>
            </a:r>
            <a:r>
              <a:rPr lang="en-US" dirty="0" smtClean="0"/>
              <a:t>.</a:t>
            </a:r>
            <a:r>
              <a:rPr lang="en-US" dirty="0"/>
              <a:t> After all, most people who lose their </a:t>
            </a:r>
            <a:r>
              <a:rPr lang="en-US" dirty="0" smtClean="0"/>
              <a:t>jobs will </a:t>
            </a:r>
            <a:r>
              <a:rPr lang="en-US" dirty="0"/>
              <a:t>be able to </a:t>
            </a:r>
            <a:r>
              <a:rPr lang="en-US" dirty="0" smtClean="0"/>
              <a:t>find </a:t>
            </a:r>
            <a:r>
              <a:rPr lang="en-US" dirty="0"/>
              <a:t>other employment</a:t>
            </a:r>
            <a:r>
              <a:rPr lang="en-US" dirty="0" smtClean="0"/>
              <a:t>.</a:t>
            </a:r>
          </a:p>
          <a:p>
            <a:r>
              <a:rPr lang="en-US" b="1" dirty="0"/>
              <a:t>The creative middle ground </a:t>
            </a:r>
            <a:r>
              <a:rPr lang="en-US" dirty="0"/>
              <a:t>might involve delaying the launch until later in</a:t>
            </a:r>
            <a:br>
              <a:rPr lang="en-US" dirty="0"/>
            </a:br>
            <a:r>
              <a:rPr lang="en-US" dirty="0"/>
              <a:t>the day, when the temperature will have warmed up. Of course, this option might</a:t>
            </a:r>
            <a:br>
              <a:rPr lang="en-US" dirty="0"/>
            </a:br>
            <a:r>
              <a:rPr lang="en-US" dirty="0"/>
              <a:t>not be possible for many reasons associated with the timing of rocket launches and</a:t>
            </a:r>
            <a:br>
              <a:rPr lang="en-US" dirty="0"/>
            </a:br>
            <a:r>
              <a:rPr lang="en-US" dirty="0"/>
              <a:t>the successful completion of the planned </a:t>
            </a:r>
            <a:r>
              <a:rPr lang="en-US" dirty="0" smtClean="0"/>
              <a:t>missions.</a:t>
            </a:r>
          </a:p>
          <a:p>
            <a:r>
              <a:rPr lang="en-US" dirty="0"/>
              <a:t>Instead, perhaps, </a:t>
            </a:r>
            <a:r>
              <a:rPr lang="en-US" b="1" dirty="0"/>
              <a:t>the astronauts could be informed of the engineer’s concerns </a:t>
            </a:r>
            <a:r>
              <a:rPr lang="en-US" dirty="0"/>
              <a:t>and be allowed to make </a:t>
            </a:r>
            <a:r>
              <a:rPr lang="en-US" dirty="0" smtClean="0"/>
              <a:t>the choice </a:t>
            </a:r>
            <a:r>
              <a:rPr lang="en-US" dirty="0"/>
              <a:t>whether to launch or not. If a risk is informed and a choice is made </a:t>
            </a:r>
            <a:r>
              <a:rPr lang="en-US" dirty="0" smtClean="0"/>
              <a:t>by those </a:t>
            </a:r>
            <a:r>
              <a:rPr lang="en-US" dirty="0"/>
              <a:t>taking the risk, it somewhat relieves the company of the responsibility if </a:t>
            </a:r>
            <a:r>
              <a:rPr lang="en-US" dirty="0" smtClean="0"/>
              <a:t>an accident </a:t>
            </a:r>
            <a:r>
              <a:rPr lang="en-US" dirty="0"/>
              <a:t>occurs</a:t>
            </a:r>
            <a:r>
              <a:rPr lang="en-US" dirty="0" smtClean="0"/>
              <a:t>.</a:t>
            </a:r>
            <a:endParaRPr lang="en-US" dirty="0"/>
          </a:p>
          <a:p>
            <a:r>
              <a:rPr lang="en-US" b="1" dirty="0" smtClean="0"/>
              <a:t>Bob </a:t>
            </a:r>
            <a:r>
              <a:rPr lang="en-US" b="1" dirty="0"/>
              <a:t>chose to risk the launch</a:t>
            </a:r>
            <a:r>
              <a:rPr lang="en-US" dirty="0"/>
              <a:t>, </a:t>
            </a:r>
            <a:r>
              <a:rPr lang="en-US" dirty="0" smtClean="0"/>
              <a:t>perhaps because </a:t>
            </a:r>
            <a:r>
              <a:rPr lang="en-US" dirty="0"/>
              <a:t>the data were ambiguous. He might also have wanted to help ensure </a:t>
            </a:r>
            <a:r>
              <a:rPr lang="en-US" dirty="0" smtClean="0"/>
              <a:t>the future </a:t>
            </a:r>
            <a:r>
              <a:rPr lang="en-US" dirty="0"/>
              <a:t>health of the shuttle program and to save the jobs of the Thiokol workers. </a:t>
            </a:r>
            <a:r>
              <a:rPr lang="en-US" dirty="0" smtClean="0"/>
              <a:t>As we </a:t>
            </a:r>
            <a:r>
              <a:rPr lang="en-US" dirty="0"/>
              <a:t>know, his gamble didn’t pay off. The shuttle did explode, causing the deaths </a:t>
            </a:r>
            <a:r>
              <a:rPr lang="en-US" dirty="0" smtClean="0"/>
              <a:t>of the </a:t>
            </a:r>
            <a:r>
              <a:rPr lang="en-US" dirty="0"/>
              <a:t>astronauts and leading to lengthy delays in the shuttle </a:t>
            </a:r>
            <a:r>
              <a:rPr lang="en-US" dirty="0" smtClean="0"/>
              <a:t>program.</a:t>
            </a:r>
            <a:endParaRPr lang="en-US" dirty="0"/>
          </a:p>
        </p:txBody>
      </p:sp>
      <p:pic>
        <p:nvPicPr>
          <p:cNvPr id="2" name="Recorded Sound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8534400" y="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88710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97217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60197679AE3F74D8D79D14F1145824D" ma:contentTypeVersion="2" ma:contentTypeDescription="Create a new document." ma:contentTypeScope="" ma:versionID="6699ab424d959f7a878226809878946d">
  <xsd:schema xmlns:xsd="http://www.w3.org/2001/XMLSchema" xmlns:xs="http://www.w3.org/2001/XMLSchema" xmlns:p="http://schemas.microsoft.com/office/2006/metadata/properties" xmlns:ns2="4da993b0-52b2-4576-83be-88b75de12a37" targetNamespace="http://schemas.microsoft.com/office/2006/metadata/properties" ma:root="true" ma:fieldsID="651a1c06e5d80d2f16a5aa424b453867" ns2:_="">
    <xsd:import namespace="4da993b0-52b2-4576-83be-88b75de12a37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da993b0-52b2-4576-83be-88b75de12a37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269CD2C4-6C68-4374-8A4B-01727B5D0202}"/>
</file>

<file path=customXml/itemProps2.xml><?xml version="1.0" encoding="utf-8"?>
<ds:datastoreItem xmlns:ds="http://schemas.openxmlformats.org/officeDocument/2006/customXml" ds:itemID="{D9C4A3C6-52B0-4925-8289-3C941A0E1DF2}"/>
</file>

<file path=customXml/itemProps3.xml><?xml version="1.0" encoding="utf-8"?>
<ds:datastoreItem xmlns:ds="http://schemas.openxmlformats.org/officeDocument/2006/customXml" ds:itemID="{A200826A-6BD1-4453-BDFF-3672301ADBD1}"/>
</file>

<file path=docProps/app.xml><?xml version="1.0" encoding="utf-8"?>
<Properties xmlns="http://schemas.openxmlformats.org/officeDocument/2006/extended-properties" xmlns:vt="http://schemas.openxmlformats.org/officeDocument/2006/docPropsVTypes">
  <TotalTime>90</TotalTime>
  <Words>736</Words>
  <Application>Microsoft Office PowerPoint</Application>
  <PresentationFormat>On-screen Show (4:3)</PresentationFormat>
  <Paragraphs>36</Paragraphs>
  <Slides>8</Slides>
  <Notes>0</Notes>
  <HiddenSlides>0</HiddenSlides>
  <MMClips>8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9" baseType="lpstr">
      <vt:lpstr>Office Theme</vt:lpstr>
      <vt:lpstr>Application of Line Drawing to the Pentium Chip Case</vt:lpstr>
      <vt:lpstr>PowerPoint Presentation</vt:lpstr>
      <vt:lpstr>FLOW CHARTING</vt:lpstr>
      <vt:lpstr>PowerPoint Presentation</vt:lpstr>
      <vt:lpstr>PowerPoint Presentation</vt:lpstr>
      <vt:lpstr>CONFLICT PROBLEMS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Application of Line Drawing to the Pentium Chip Case</dc:title>
  <dc:creator>Habib</dc:creator>
  <cp:lastModifiedBy>Windows User</cp:lastModifiedBy>
  <cp:revision>5</cp:revision>
  <dcterms:created xsi:type="dcterms:W3CDTF">2006-08-16T00:00:00Z</dcterms:created>
  <dcterms:modified xsi:type="dcterms:W3CDTF">2021-04-25T09:09:08Z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0x010100E60197679AE3F74D8D79D14F1145824D</vt:lpwstr>
  </property>
</Properties>
</file>

<file path=docProps/thumbnail.jpeg>
</file>